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64" r:id="rId2"/>
    <p:sldId id="265" r:id="rId3"/>
    <p:sldId id="266" r:id="rId4"/>
    <p:sldId id="267" r:id="rId5"/>
    <p:sldId id="268" r:id="rId6"/>
    <p:sldId id="260" r:id="rId7"/>
    <p:sldId id="269" r:id="rId8"/>
    <p:sldId id="270" r:id="rId9"/>
    <p:sldId id="276" r:id="rId10"/>
    <p:sldId id="278" r:id="rId11"/>
    <p:sldId id="271" r:id="rId12"/>
    <p:sldId id="277" r:id="rId13"/>
    <p:sldId id="279" r:id="rId14"/>
    <p:sldId id="280" r:id="rId15"/>
    <p:sldId id="281" r:id="rId16"/>
    <p:sldId id="282" r:id="rId17"/>
    <p:sldId id="261" r:id="rId18"/>
    <p:sldId id="262" r:id="rId19"/>
    <p:sldId id="263" r:id="rId20"/>
  </p:sldIdLst>
  <p:sldSz cx="9144000" cy="5143500" type="screen16x9"/>
  <p:notesSz cx="6858000" cy="9144000"/>
  <p:embeddedFontLst>
    <p:embeddedFont>
      <p:font typeface="Average" panose="02000503040000020003" pitchFamily="2" charset="77"/>
      <p:regular r:id="rId22"/>
    </p:embeddedFont>
    <p:embeddedFont>
      <p:font typeface="Oswald" pitchFamily="2" charset="77"/>
      <p:regular r:id="rId23"/>
      <p:bold r:id="rId24"/>
    </p:embeddedFont>
    <p:embeddedFont>
      <p:font typeface="Source Code Pro" panose="020B0509030403020204" pitchFamily="49"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2.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ublic.tableau.com/shared/4SPJC5CKY?:display_count=n&amp;:origin=viz_share_link"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D54-BE2C-D24D-848C-8ACE8F389D05}"/>
              </a:ext>
            </a:extLst>
          </p:cNvPr>
          <p:cNvSpPr>
            <a:spLocks noGrp="1"/>
          </p:cNvSpPr>
          <p:nvPr>
            <p:ph type="title"/>
          </p:nvPr>
        </p:nvSpPr>
        <p:spPr/>
        <p:txBody>
          <a:bodyPr>
            <a:normAutofit fontScale="90000"/>
          </a:bodyPr>
          <a:lstStyle/>
          <a:p>
            <a:r>
              <a:rPr lang="en-US" dirty="0"/>
              <a:t>Correlation between Round pick and years played</a:t>
            </a:r>
          </a:p>
        </p:txBody>
      </p:sp>
      <p:sp>
        <p:nvSpPr>
          <p:cNvPr id="3" name="Text Placeholder 2">
            <a:extLst>
              <a:ext uri="{FF2B5EF4-FFF2-40B4-BE49-F238E27FC236}">
                <a16:creationId xmlns:a16="http://schemas.microsoft.com/office/drawing/2014/main" id="{930E4245-119A-D8E9-C47C-C9ECB1F3F921}"/>
              </a:ext>
            </a:extLst>
          </p:cNvPr>
          <p:cNvSpPr>
            <a:spLocks noGrp="1"/>
          </p:cNvSpPr>
          <p:nvPr>
            <p:ph type="body" idx="1"/>
          </p:nvPr>
        </p:nvSpPr>
        <p:spPr>
          <a:xfrm>
            <a:off x="234582" y="1017725"/>
            <a:ext cx="8520600" cy="899210"/>
          </a:xfrm>
        </p:spPr>
        <p:txBody>
          <a:bodyPr/>
          <a:lstStyle/>
          <a:p>
            <a:pPr marL="114300" indent="0">
              <a:buNone/>
            </a:pPr>
            <a:r>
              <a:rPr lang="en-US" dirty="0"/>
              <a:t>Using a linear regression model, there is a weak negative correlation between when a player who is picked in the first round and the length of their careers.</a:t>
            </a:r>
          </a:p>
        </p:txBody>
      </p:sp>
      <p:pic>
        <p:nvPicPr>
          <p:cNvPr id="5" name="Picture 4" descr="Chart, scatter chart&#10;&#10;Description automatically generated">
            <a:extLst>
              <a:ext uri="{FF2B5EF4-FFF2-40B4-BE49-F238E27FC236}">
                <a16:creationId xmlns:a16="http://schemas.microsoft.com/office/drawing/2014/main" id="{CA58E56C-D203-73FE-6CE2-BE722C591175}"/>
              </a:ext>
            </a:extLst>
          </p:cNvPr>
          <p:cNvPicPr>
            <a:picLocks noChangeAspect="1"/>
          </p:cNvPicPr>
          <p:nvPr/>
        </p:nvPicPr>
        <p:blipFill>
          <a:blip r:embed="rId2"/>
          <a:stretch>
            <a:fillRect/>
          </a:stretch>
        </p:blipFill>
        <p:spPr>
          <a:xfrm>
            <a:off x="677958" y="1849458"/>
            <a:ext cx="7788084" cy="3201902"/>
          </a:xfrm>
          <a:prstGeom prst="rect">
            <a:avLst/>
          </a:prstGeom>
        </p:spPr>
      </p:pic>
    </p:spTree>
    <p:extLst>
      <p:ext uri="{BB962C8B-B14F-4D97-AF65-F5344CB8AC3E}">
        <p14:creationId xmlns:p14="http://schemas.microsoft.com/office/powerpoint/2010/main" val="285059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2B4-1C97-A43A-4D31-46052D7ADBAE}"/>
              </a:ext>
            </a:extLst>
          </p:cNvPr>
          <p:cNvSpPr>
            <a:spLocks noGrp="1"/>
          </p:cNvSpPr>
          <p:nvPr>
            <p:ph type="title"/>
          </p:nvPr>
        </p:nvSpPr>
        <p:spPr>
          <a:xfrm>
            <a:off x="265500" y="109176"/>
            <a:ext cx="4045200" cy="1710300"/>
          </a:xfrm>
        </p:spPr>
        <p:txBody>
          <a:bodyPr/>
          <a:lstStyle/>
          <a:p>
            <a:r>
              <a:rPr lang="en-US" dirty="0"/>
              <a:t>Random Forest Model</a:t>
            </a:r>
          </a:p>
        </p:txBody>
      </p:sp>
      <p:sp>
        <p:nvSpPr>
          <p:cNvPr id="3" name="Subtitle 2">
            <a:extLst>
              <a:ext uri="{FF2B5EF4-FFF2-40B4-BE49-F238E27FC236}">
                <a16:creationId xmlns:a16="http://schemas.microsoft.com/office/drawing/2014/main" id="{14BAB04C-54EC-3CCB-8FCF-E5B5E5A4FBEF}"/>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7D3F0432-C8DE-31F7-234B-EA3F2B2CBF6D}"/>
              </a:ext>
            </a:extLst>
          </p:cNvPr>
          <p:cNvSpPr>
            <a:spLocks noGrp="1"/>
          </p:cNvSpPr>
          <p:nvPr>
            <p:ph type="body" idx="2"/>
          </p:nvPr>
        </p:nvSpPr>
        <p:spPr>
          <a:xfrm>
            <a:off x="4928483" y="278367"/>
            <a:ext cx="3837000" cy="685959"/>
          </a:xfrm>
        </p:spPr>
        <p:txBody>
          <a:bodyPr/>
          <a:lstStyle/>
          <a:p>
            <a:pPr marL="114300" indent="0">
              <a:buNone/>
            </a:pPr>
            <a:r>
              <a:rPr lang="en-US" dirty="0"/>
              <a:t>Top Features</a:t>
            </a:r>
          </a:p>
        </p:txBody>
      </p:sp>
      <p:pic>
        <p:nvPicPr>
          <p:cNvPr id="6" name="Picture 5" descr="A screenshot of a computer&#10;&#10;Description automatically generated with medium confidence">
            <a:extLst>
              <a:ext uri="{FF2B5EF4-FFF2-40B4-BE49-F238E27FC236}">
                <a16:creationId xmlns:a16="http://schemas.microsoft.com/office/drawing/2014/main" id="{88D23878-91F0-29D1-5DF9-45C043B464FE}"/>
              </a:ext>
            </a:extLst>
          </p:cNvPr>
          <p:cNvPicPr>
            <a:picLocks noChangeAspect="1"/>
          </p:cNvPicPr>
          <p:nvPr/>
        </p:nvPicPr>
        <p:blipFill rotWithShape="1">
          <a:blip r:embed="rId2"/>
          <a:srcRect r="4240"/>
          <a:stretch/>
        </p:blipFill>
        <p:spPr>
          <a:xfrm>
            <a:off x="79485" y="2086026"/>
            <a:ext cx="4417229" cy="2863850"/>
          </a:xfrm>
          <a:prstGeom prst="rect">
            <a:avLst/>
          </a:prstGeom>
        </p:spPr>
      </p:pic>
      <p:pic>
        <p:nvPicPr>
          <p:cNvPr id="8" name="Picture 7" descr="Text&#10;&#10;Description automatically generated">
            <a:extLst>
              <a:ext uri="{FF2B5EF4-FFF2-40B4-BE49-F238E27FC236}">
                <a16:creationId xmlns:a16="http://schemas.microsoft.com/office/drawing/2014/main" id="{BC1685BD-B5D8-DE80-4530-6E649D574780}"/>
              </a:ext>
            </a:extLst>
          </p:cNvPr>
          <p:cNvPicPr>
            <a:picLocks noChangeAspect="1"/>
          </p:cNvPicPr>
          <p:nvPr/>
        </p:nvPicPr>
        <p:blipFill>
          <a:blip r:embed="rId3"/>
          <a:stretch>
            <a:fillRect/>
          </a:stretch>
        </p:blipFill>
        <p:spPr>
          <a:xfrm>
            <a:off x="5002498" y="866976"/>
            <a:ext cx="3175000" cy="1905000"/>
          </a:xfrm>
          <a:prstGeom prst="rect">
            <a:avLst/>
          </a:prstGeom>
        </p:spPr>
      </p:pic>
    </p:spTree>
    <p:extLst>
      <p:ext uri="{BB962C8B-B14F-4D97-AF65-F5344CB8AC3E}">
        <p14:creationId xmlns:p14="http://schemas.microsoft.com/office/powerpoint/2010/main" val="237007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769A-B282-FEAC-9D5A-C184CACF8995}"/>
              </a:ext>
            </a:extLst>
          </p:cNvPr>
          <p:cNvSpPr>
            <a:spLocks noGrp="1"/>
          </p:cNvSpPr>
          <p:nvPr>
            <p:ph type="title"/>
          </p:nvPr>
        </p:nvSpPr>
        <p:spPr>
          <a:xfrm>
            <a:off x="265500" y="244505"/>
            <a:ext cx="4045200" cy="1710300"/>
          </a:xfrm>
        </p:spPr>
        <p:txBody>
          <a:bodyPr/>
          <a:lstStyle/>
          <a:p>
            <a:r>
              <a:rPr lang="en-US" dirty="0"/>
              <a:t>Deep Learning Model</a:t>
            </a:r>
          </a:p>
        </p:txBody>
      </p:sp>
      <p:sp>
        <p:nvSpPr>
          <p:cNvPr id="8" name="Subtitle 7">
            <a:extLst>
              <a:ext uri="{FF2B5EF4-FFF2-40B4-BE49-F238E27FC236}">
                <a16:creationId xmlns:a16="http://schemas.microsoft.com/office/drawing/2014/main" id="{10B0F1A5-BA73-9C9C-D544-D1084917E465}"/>
              </a:ext>
            </a:extLst>
          </p:cNvPr>
          <p:cNvSpPr>
            <a:spLocks noGrp="1"/>
          </p:cNvSpPr>
          <p:nvPr>
            <p:ph type="subTitle" idx="1"/>
          </p:nvPr>
        </p:nvSpPr>
        <p:spPr/>
        <p:txBody>
          <a:bodyPr/>
          <a:lstStyle/>
          <a:p>
            <a:r>
              <a:rPr lang="en-US" dirty="0"/>
              <a:t>Loss: 0.580104</a:t>
            </a:r>
          </a:p>
          <a:p>
            <a:endParaRPr lang="en-US" dirty="0"/>
          </a:p>
          <a:p>
            <a:r>
              <a:rPr lang="en-US" dirty="0"/>
              <a:t>Accuracy: 0.770053</a:t>
            </a:r>
          </a:p>
        </p:txBody>
      </p:sp>
      <p:sp>
        <p:nvSpPr>
          <p:cNvPr id="9" name="Text Placeholder 8">
            <a:extLst>
              <a:ext uri="{FF2B5EF4-FFF2-40B4-BE49-F238E27FC236}">
                <a16:creationId xmlns:a16="http://schemas.microsoft.com/office/drawing/2014/main" id="{AB9672EA-1743-4E77-C5AF-B20E4856487D}"/>
              </a:ext>
            </a:extLst>
          </p:cNvPr>
          <p:cNvSpPr>
            <a:spLocks noGrp="1"/>
          </p:cNvSpPr>
          <p:nvPr>
            <p:ph type="body" idx="2"/>
          </p:nvPr>
        </p:nvSpPr>
        <p:spPr>
          <a:xfrm>
            <a:off x="4833302" y="241115"/>
            <a:ext cx="3837000" cy="851212"/>
          </a:xfrm>
        </p:spPr>
        <p:txBody>
          <a:bodyPr/>
          <a:lstStyle/>
          <a:p>
            <a:pPr marL="114300" indent="0">
              <a:buNone/>
            </a:pPr>
            <a:r>
              <a:rPr lang="en-US" dirty="0"/>
              <a:t>Using Keras Tuner…</a:t>
            </a:r>
          </a:p>
        </p:txBody>
      </p:sp>
      <p:pic>
        <p:nvPicPr>
          <p:cNvPr id="5" name="Picture 4" descr="Text&#10;&#10;Description automatically generated">
            <a:extLst>
              <a:ext uri="{FF2B5EF4-FFF2-40B4-BE49-F238E27FC236}">
                <a16:creationId xmlns:a16="http://schemas.microsoft.com/office/drawing/2014/main" id="{6C486229-2FCB-D8D1-1A91-A763B72C6A4E}"/>
              </a:ext>
            </a:extLst>
          </p:cNvPr>
          <p:cNvPicPr>
            <a:picLocks noChangeAspect="1"/>
          </p:cNvPicPr>
          <p:nvPr/>
        </p:nvPicPr>
        <p:blipFill>
          <a:blip r:embed="rId2"/>
          <a:stretch>
            <a:fillRect/>
          </a:stretch>
        </p:blipFill>
        <p:spPr>
          <a:xfrm>
            <a:off x="5057651" y="925417"/>
            <a:ext cx="2705100" cy="3022600"/>
          </a:xfrm>
          <a:prstGeom prst="rect">
            <a:avLst/>
          </a:prstGeom>
        </p:spPr>
      </p:pic>
    </p:spTree>
    <p:extLst>
      <p:ext uri="{BB962C8B-B14F-4D97-AF65-F5344CB8AC3E}">
        <p14:creationId xmlns:p14="http://schemas.microsoft.com/office/powerpoint/2010/main" val="208200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3598-5439-4987-CB97-4751801EB084}"/>
              </a:ext>
            </a:extLst>
          </p:cNvPr>
          <p:cNvSpPr>
            <a:spLocks noGrp="1"/>
          </p:cNvSpPr>
          <p:nvPr>
            <p:ph type="title"/>
          </p:nvPr>
        </p:nvSpPr>
        <p:spPr/>
        <p:txBody>
          <a:bodyPr>
            <a:normAutofit fontScale="90000"/>
          </a:bodyPr>
          <a:lstStyle/>
          <a:p>
            <a:r>
              <a:rPr lang="en-US" dirty="0"/>
              <a:t>Further Investigation</a:t>
            </a:r>
          </a:p>
        </p:txBody>
      </p:sp>
      <p:sp>
        <p:nvSpPr>
          <p:cNvPr id="3" name="Text Placeholder 2">
            <a:extLst>
              <a:ext uri="{FF2B5EF4-FFF2-40B4-BE49-F238E27FC236}">
                <a16:creationId xmlns:a16="http://schemas.microsoft.com/office/drawing/2014/main" id="{BE7F0F6A-C5F8-97A1-F0FA-08DDE97F768D}"/>
              </a:ext>
            </a:extLst>
          </p:cNvPr>
          <p:cNvSpPr>
            <a:spLocks noGrp="1"/>
          </p:cNvSpPr>
          <p:nvPr>
            <p:ph type="body" idx="1"/>
          </p:nvPr>
        </p:nvSpPr>
        <p:spPr/>
        <p:txBody>
          <a:bodyPr/>
          <a:lstStyle/>
          <a:p>
            <a:r>
              <a:rPr lang="en-US" dirty="0"/>
              <a:t>Deeper analysis of playoff performance based on the top features from the Random Forest Model.</a:t>
            </a:r>
          </a:p>
          <a:p>
            <a:r>
              <a:rPr lang="en-US" dirty="0"/>
              <a:t>Potential difference in predictive outcome based on player position (pitcher vs fielder).</a:t>
            </a:r>
          </a:p>
          <a:p>
            <a:r>
              <a:rPr lang="en-US" dirty="0"/>
              <a:t>Are there additional features that could be added to improve our model(s)?</a:t>
            </a:r>
          </a:p>
        </p:txBody>
      </p:sp>
    </p:spTree>
    <p:extLst>
      <p:ext uri="{BB962C8B-B14F-4D97-AF65-F5344CB8AC3E}">
        <p14:creationId xmlns:p14="http://schemas.microsoft.com/office/powerpoint/2010/main" val="977923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452957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0" y="3437722"/>
            <a:ext cx="4138826" cy="1060704"/>
          </a:xfrm>
          <a:prstGeom prst="rect">
            <a:avLst/>
          </a:prstGeom>
        </p:spPr>
      </p:pic>
    </p:spTree>
    <p:extLst>
      <p:ext uri="{BB962C8B-B14F-4D97-AF65-F5344CB8AC3E}">
        <p14:creationId xmlns:p14="http://schemas.microsoft.com/office/powerpoint/2010/main" val="128059128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608</Words>
  <Application>Microsoft Macintosh PowerPoint</Application>
  <PresentationFormat>On-screen Show (16:9)</PresentationFormat>
  <Paragraphs>76</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Average</vt:lpstr>
      <vt:lpstr>Wingdings</vt:lpstr>
      <vt:lpstr>Arial</vt:lpstr>
      <vt:lpstr>Oswald</vt:lpstr>
      <vt:lpstr>Source Code Pro</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Data Exploration and Analysis</vt:lpstr>
      <vt:lpstr>Correlation between Round pick and years played</vt:lpstr>
      <vt:lpstr>Dashboard</vt:lpstr>
      <vt:lpstr>Can we predict if a team will make post-season based on their first-round pick choice(s)?</vt:lpstr>
      <vt:lpstr>Random Forest Model</vt:lpstr>
      <vt:lpstr>Deep Learning Model</vt:lpstr>
      <vt:lpstr>Further Investigation</vt:lpstr>
      <vt:lpstr>Can we predict if a team will make post-season based on their first-round pick choice(s)?</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8</cp:revision>
  <dcterms:modified xsi:type="dcterms:W3CDTF">2022-07-26T21:24:41Z</dcterms:modified>
</cp:coreProperties>
</file>